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71" r:id="rId5"/>
    <p:sldId id="257" r:id="rId6"/>
    <p:sldId id="258" r:id="rId7"/>
    <p:sldId id="259" r:id="rId8"/>
    <p:sldId id="260" r:id="rId9"/>
    <p:sldId id="261" r:id="rId10"/>
    <p:sldId id="270" r:id="rId11"/>
    <p:sldId id="269" r:id="rId12"/>
    <p:sldId id="262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8335"/>
    <a:srgbClr val="CED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7D2177-4FE3-FCA1-2B0C-5A0B6C22C37F}" v="1" dt="2022-02-03T09:21:25.136"/>
    <p1510:client id="{A97C76E0-941D-ED58-2FAE-6AC3F59B32BE}" v="1" dt="2022-02-01T14:55:35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ly Seddon" userId="S::sally.seddon@shared-interest.com::bb0350e6-07ce-4fff-b892-33ef12f11cd0" providerId="AD" clId="Web-{2E7D2177-4FE3-FCA1-2B0C-5A0B6C22C37F}"/>
    <pc:docChg chg="delSld">
      <pc:chgData name="Sally Seddon" userId="S::sally.seddon@shared-interest.com::bb0350e6-07ce-4fff-b892-33ef12f11cd0" providerId="AD" clId="Web-{2E7D2177-4FE3-FCA1-2B0C-5A0B6C22C37F}" dt="2022-02-03T09:21:25.136" v="0"/>
      <pc:docMkLst>
        <pc:docMk/>
      </pc:docMkLst>
      <pc:sldChg chg="del">
        <pc:chgData name="Sally Seddon" userId="S::sally.seddon@shared-interest.com::bb0350e6-07ce-4fff-b892-33ef12f11cd0" providerId="AD" clId="Web-{2E7D2177-4FE3-FCA1-2B0C-5A0B6C22C37F}" dt="2022-02-03T09:21:25.136" v="0"/>
        <pc:sldMkLst>
          <pc:docMk/>
          <pc:sldMk cId="1530189311" sldId="272"/>
        </pc:sldMkLst>
      </pc:sldChg>
    </pc:docChg>
  </pc:docChgLst>
  <pc:docChgLst>
    <pc:chgData name="Sally Seddon" userId="S::sally.seddon@shared-interest.com::bb0350e6-07ce-4fff-b892-33ef12f11cd0" providerId="AD" clId="Web-{A97C76E0-941D-ED58-2FAE-6AC3F59B32BE}"/>
    <pc:docChg chg="addSld">
      <pc:chgData name="Sally Seddon" userId="S::sally.seddon@shared-interest.com::bb0350e6-07ce-4fff-b892-33ef12f11cd0" providerId="AD" clId="Web-{A97C76E0-941D-ED58-2FAE-6AC3F59B32BE}" dt="2022-02-01T14:55:35.073" v="0"/>
      <pc:docMkLst>
        <pc:docMk/>
      </pc:docMkLst>
      <pc:sldChg chg="add replId">
        <pc:chgData name="Sally Seddon" userId="S::sally.seddon@shared-interest.com::bb0350e6-07ce-4fff-b892-33ef12f11cd0" providerId="AD" clId="Web-{A97C76E0-941D-ED58-2FAE-6AC3F59B32BE}" dt="2022-02-01T14:55:35.073" v="0"/>
        <pc:sldMkLst>
          <pc:docMk/>
          <pc:sldMk cId="985563930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58F69-BD61-48B1-A192-CC429A1726EA}" type="datetimeFigureOut">
              <a:rPr lang="en-GB" smtClean="0"/>
              <a:t>09/03/2023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304D9-61DE-49DD-A7D9-9D1C4BB579B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164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04D9-61DE-49DD-A7D9-9D1C4BB579B8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64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OUR LENDING WORKS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Shared Interest provides ethical finance; working in parts of the world where other lenders are less keen to operate.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continue to focus on reaching small farming and handcraft groups in disadvantaged areas, and we know that 70% of our customers have no other source of financial support.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balance the desire for our lending to reach those who need it most, with the need to avoid placing our members’ capital at excessive risk.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04D9-61DE-49DD-A7D9-9D1C4BB579B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86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09/03/2023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11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09/03/2023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02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09/03/2023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89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09/03/2023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367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09/03/2023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653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09/03/2023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19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09/03/2023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58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09/03/2023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95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09/03/2023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59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09/03/2023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832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AB3F-C07D-4AA8-9E26-E4C87248EEF5}" type="datetimeFigureOut">
              <a:rPr lang="en-GB" smtClean="0"/>
              <a:t>09/03/2023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CB7E1-ACE0-4280-97BF-56C92159680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84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9AB3F-C07D-4AA8-9E26-E4C87248EEF5}" type="datetimeFigureOut">
              <a:rPr lang="en-GB" smtClean="0"/>
              <a:t>09/03/2023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CB7E1-ACE0-4280-97BF-56C92159680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39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4Ev9EBQSm8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561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sz="5400" b="1" dirty="0">
                <a:latin typeface="Arial" panose="020B0604020202020204" pitchFamily="34" charset="0"/>
                <a:cs typeface="Arial" panose="020B0604020202020204" pitchFamily="34" charset="0"/>
              </a:rPr>
              <a:t>SHARED INTEREST SOCIETY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705872"/>
            <a:ext cx="9144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7722" y="614107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www.shared-interest.com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76" y="5782204"/>
            <a:ext cx="748324" cy="1087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5702"/>
            <a:ext cx="2821532" cy="7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6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080" y="1417250"/>
            <a:ext cx="8229600" cy="417199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705872"/>
            <a:ext cx="9144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09727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www.shared-interest.com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76" y="5770930"/>
            <a:ext cx="748324" cy="1087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5702"/>
            <a:ext cx="2821532" cy="717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128" y="1111884"/>
            <a:ext cx="6897744" cy="45650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3528" y="210706"/>
            <a:ext cx="29206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83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THANK YOU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8136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4Ev9EBQSm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5576" y="1102184"/>
            <a:ext cx="7698543" cy="433043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5705872"/>
            <a:ext cx="9144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07504" y="609727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www.shared-interest.com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76" y="5782204"/>
            <a:ext cx="748324" cy="1087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5702"/>
            <a:ext cx="2821532" cy="7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64517"/>
            <a:ext cx="6336704" cy="56697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6683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7250"/>
            <a:ext cx="8229600" cy="4000329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Founded in 1990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north-east of England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ethical lender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which is a community-benefit society and acts co-operatively with investment from over 10,000 UK-based members and Share Capital of £52m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with teams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UK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Kenya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Ghana, Peru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Costa Rica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Strong supporter of fair trade and a World Fair Trade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(WFTO) member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Member of The Council on Smallholder Agricultural Finance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(CSAF)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Recognised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with 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Queen’s Award in Sustainable Development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three times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705872"/>
            <a:ext cx="9144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07504" y="609727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www.shared-interest.com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76" y="5782204"/>
            <a:ext cx="748324" cy="10870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5702"/>
            <a:ext cx="2821532" cy="7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7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5705872"/>
            <a:ext cx="9144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07504" y="609727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www.shared-interest.com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76" y="5782204"/>
            <a:ext cx="748324" cy="10870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210706"/>
            <a:ext cx="3749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83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IT WORKS</a:t>
            </a:r>
            <a:endParaRPr lang="en-GB" sz="36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17642" y="926753"/>
            <a:ext cx="6708715" cy="47448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5702"/>
            <a:ext cx="2821532" cy="7175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99992" y="2636912"/>
            <a:ext cx="720080" cy="12961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244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987" y="1223870"/>
            <a:ext cx="7936551" cy="467770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5705872"/>
            <a:ext cx="9144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07504" y="609727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www.shared-interest.com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76" y="5770930"/>
            <a:ext cx="748324" cy="10870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210706"/>
            <a:ext cx="3074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83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OUR IMPACT</a:t>
            </a:r>
            <a:endParaRPr lang="en-GB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5702"/>
            <a:ext cx="2821532" cy="7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5872"/>
            <a:ext cx="9144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9512" y="609727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www.shared-interest.com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76" y="5770930"/>
            <a:ext cx="748324" cy="10870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210706"/>
            <a:ext cx="2783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6683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INKA MOSS</a:t>
            </a:r>
            <a:endParaRPr lang="en-GB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5702"/>
            <a:ext cx="2821532" cy="717527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84207" y="1307878"/>
            <a:ext cx="6375585" cy="420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5872"/>
            <a:ext cx="9144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79512" y="609727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www.shared-interest.com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76" y="5770930"/>
            <a:ext cx="748324" cy="10870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210706"/>
            <a:ext cx="2783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6683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INKA MOSS</a:t>
            </a:r>
            <a:endParaRPr lang="en-GB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5702"/>
            <a:ext cx="2821532" cy="717527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30530" y="1211804"/>
            <a:ext cx="6682940" cy="441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56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250"/>
            <a:ext cx="8229600" cy="39559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 are a UK resident over the age of 16 and you want to do amazing things with your money, then a Shared Interest Share Account may appeal to you.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can start changing lives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from £100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up to £100,000.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These vital funds are used to provide finance to fair trade farmers and craftspeople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countries around the world. It is simple: your ethical investment will change lives.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interest rate offered to members from 1st October 2021 is 0.1%.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705872"/>
            <a:ext cx="9144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09727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www.shared-interest.com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76" y="5770930"/>
            <a:ext cx="748324" cy="10870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3528" y="210706"/>
            <a:ext cx="3749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66833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 IT WORKS</a:t>
            </a:r>
            <a:endParaRPr lang="en-GB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5702"/>
            <a:ext cx="2821532" cy="7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26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080" y="1417250"/>
            <a:ext cx="8229600" cy="41719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believe that five of the SDGs are particularly embedded in Shared Interest’s mission and values: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1.	No Poverty</a:t>
            </a:r>
          </a:p>
          <a:p>
            <a:pPr marL="457200" indent="-4572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5.	Gender Equality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8. 	Decent work and Economic Growth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12. 	Responsible Production and Consumption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17. 	Partnership for the Goals</a:t>
            </a:r>
          </a:p>
          <a:p>
            <a:pPr marL="457200" indent="-457200">
              <a:buAutoNum type="arabi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705872"/>
            <a:ext cx="9144000" cy="1152128"/>
          </a:xfrm>
          <a:prstGeom prst="rect">
            <a:avLst/>
          </a:prstGeom>
          <a:solidFill>
            <a:srgbClr val="668335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09727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www.shared-interest.com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76" y="5770930"/>
            <a:ext cx="748324" cy="1087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95" y="357780"/>
            <a:ext cx="4779838" cy="6288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5702"/>
            <a:ext cx="2821532" cy="7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65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37A437ED6B44C94C8486AF5639D18" ma:contentTypeVersion="15" ma:contentTypeDescription="Create a new document." ma:contentTypeScope="" ma:versionID="154ae1504cf610ad3333bd4abdd0fbbd">
  <xsd:schema xmlns:xsd="http://www.w3.org/2001/XMLSchema" xmlns:xs="http://www.w3.org/2001/XMLSchema" xmlns:p="http://schemas.microsoft.com/office/2006/metadata/properties" xmlns:ns2="99743966-c59c-4dcd-a1e3-3d8ce2f07d42" xmlns:ns3="3a5d645d-43bc-4163-966b-d64ffabb7bf2" targetNamespace="http://schemas.microsoft.com/office/2006/metadata/properties" ma:root="true" ma:fieldsID="625ff229763834d2ef4f13efe6096597" ns2:_="" ns3:_="">
    <xsd:import namespace="99743966-c59c-4dcd-a1e3-3d8ce2f07d42"/>
    <xsd:import namespace="3a5d645d-43bc-4163-966b-d64ffabb7b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743966-c59c-4dcd-a1e3-3d8ce2f07d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f99d41-eaff-43aa-81f2-da4d1634b7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d645d-43bc-4163-966b-d64ffabb7bf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8e8c33d-6260-4c09-a0ec-4fbf521de64c}" ma:internalName="TaxCatchAll" ma:showField="CatchAllData" ma:web="3a5d645d-43bc-4163-966b-d64ffabb7b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743966-c59c-4dcd-a1e3-3d8ce2f07d42">
      <Terms xmlns="http://schemas.microsoft.com/office/infopath/2007/PartnerControls"/>
    </lcf76f155ced4ddcb4097134ff3c332f>
    <TaxCatchAll xmlns="3a5d645d-43bc-4163-966b-d64ffabb7bf2" xsi:nil="true"/>
    <SharedWithUsers xmlns="3a5d645d-43bc-4163-966b-d64ffabb7bf2">
      <UserInfo>
        <DisplayName>Laura Gabriele</DisplayName>
        <AccountId>43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8DDE914-A3C6-4F3D-850F-25DF88208E4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8DFF6A-055F-4A8E-95DA-C8014D19E9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743966-c59c-4dcd-a1e3-3d8ce2f07d42"/>
    <ds:schemaRef ds:uri="3a5d645d-43bc-4163-966b-d64ffabb7b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BE77A4-9223-4418-A341-44D38081D461}">
  <ds:schemaRefs>
    <ds:schemaRef ds:uri="99743966-c59c-4dcd-a1e3-3d8ce2f07d42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3a5d645d-43bc-4163-966b-d64ffabb7bf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348</Words>
  <Application>Microsoft Office PowerPoint</Application>
  <PresentationFormat>On-screen Show (4:3)</PresentationFormat>
  <Paragraphs>49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SHARED INTEREST SOCIETY</vt:lpstr>
      <vt:lpstr>PowerPoint Presentation</vt:lpstr>
      <vt:lpstr>BACKGROUND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SHARED INTEREST</dc:title>
  <dc:creator>Laura Carrick</dc:creator>
  <cp:lastModifiedBy>Laura Gabriele</cp:lastModifiedBy>
  <cp:revision>74</cp:revision>
  <dcterms:created xsi:type="dcterms:W3CDTF">2015-01-14T10:13:30Z</dcterms:created>
  <dcterms:modified xsi:type="dcterms:W3CDTF">2023-03-09T10:29:33Z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0x010100FA837A437ED6B44C94C8486AF5639D18</vt:lpwstr>
  </property>
  <property fmtid="{D5CDD505-2E9C-101B-9397-08002B2CF9AE}" pid="3" name="MediaServiceImageTags">
    <vt:lpwstr/>
  </property>
</Properties>
</file>